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76" r:id="rId15"/>
    <p:sldId id="268" r:id="rId16"/>
    <p:sldId id="269" r:id="rId17"/>
    <p:sldId id="271" r:id="rId18"/>
    <p:sldId id="272" r:id="rId19"/>
    <p:sldId id="273" r:id="rId20"/>
    <p:sldId id="274" r:id="rId21"/>
    <p:sldId id="275" r:id="rId22"/>
    <p:sldId id="270" r:id="rId23"/>
    <p:sldId id="278" r:id="rId24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49A2029-E617-455C-869D-04FD2E7E1AA2}" type="datetimeFigureOut">
              <a:rPr lang="hu-HU"/>
              <a:pPr>
                <a:defRPr/>
              </a:pPr>
              <a:t>2010.12.06.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3B735AB-D2D1-47BB-B9F2-90BAD49F982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>
                <a:latin typeface="Arial" charset="0"/>
              </a:endParaRPr>
            </a:p>
          </p:txBody>
        </p:sp>
      </p:grpSp>
      <p:sp>
        <p:nvSpPr>
          <p:cNvPr id="1843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C01C96-7832-4269-B304-BB927A80F87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5B907-C7EA-45A6-AC04-A4652556CDF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E620F-0837-4759-A89C-221CBD31B1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5EB35-F916-418E-8C37-7C3CEFF270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D5298-0719-4093-9A29-6EF5D9CADA7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07996-E0D9-486F-A132-B7BD25CE28A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C94B-1AE9-4EB5-9960-D5CFA284AD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89611-317D-457D-B725-0749FBCE39A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F9450-9CDE-4BCD-B624-466F898A333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14F01-960C-4B38-91CD-65BF41F2564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3783C-EF0E-47C1-82C3-F813B90A63F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741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 sz="2400">
                <a:latin typeface="Times New Roman" pitchFamily="18" charset="0"/>
              </a:endParaRPr>
            </a:p>
          </p:txBody>
        </p:sp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u-HU">
                <a:latin typeface="Arial" charset="0"/>
              </a:endParaRPr>
            </a:p>
          </p:txBody>
        </p:sp>
        <p:sp>
          <p:nvSpPr>
            <p:cNvPr id="1741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u-H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74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BF188A2-92D5-4D77-9A3B-7703D5E78E8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3038" y="692150"/>
            <a:ext cx="7239000" cy="1657350"/>
          </a:xfrm>
        </p:spPr>
        <p:txBody>
          <a:bodyPr/>
          <a:lstStyle/>
          <a:p>
            <a:pPr algn="ctr" eaLnBrk="1" hangingPunct="1"/>
            <a:r>
              <a:rPr lang="hu-HU" sz="4400" smtClean="0"/>
              <a:t>NYELVOKTATÁS A FELSŐOKTATÁSBAN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hu-HU" sz="3200" smtClean="0"/>
              <a:t>Az államilag elismert nyelvvizsga követelménye a diplomához</a:t>
            </a:r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sz="2400" smtClean="0"/>
          </a:p>
          <a:p>
            <a:pPr eaLnBrk="1" hangingPunct="1"/>
            <a:r>
              <a:rPr lang="hu-HU" sz="2400" smtClean="0"/>
              <a:t>Nemzetközi tapasztalatokat kellene hasznosítani a magyar felsőoktatásban. </a:t>
            </a:r>
          </a:p>
          <a:p>
            <a:pPr eaLnBrk="1" hangingPunct="1"/>
            <a:endParaRPr lang="hu-HU" sz="2400" smtClean="0"/>
          </a:p>
          <a:p>
            <a:pPr eaLnBrk="1" hangingPunct="1">
              <a:buFont typeface="Wingdings" pitchFamily="2" charset="2"/>
              <a:buNone/>
            </a:pPr>
            <a:r>
              <a:rPr lang="hu-HU" sz="2400" smtClean="0"/>
              <a:t> </a:t>
            </a:r>
          </a:p>
          <a:p>
            <a:pPr eaLnBrk="1" hangingPunct="1"/>
            <a:r>
              <a:rPr lang="hu-HU" sz="2400" smtClean="0"/>
              <a:t>A CERCLES-nek (Európai Idegen Nyelvi Lektorátusok Egyesülete) és annak az ez évi szeptemberi Helsinkiben megrendezett konferenciáján a működéssel kapcsolatban összegyűjtött néhány alapvető gondolat.  </a:t>
            </a:r>
          </a:p>
        </p:txBody>
      </p:sp>
      <p:sp>
        <p:nvSpPr>
          <p:cNvPr id="12291" name="Cím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Nemzetközi háttér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. Néhány ezek közül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1900" smtClean="0"/>
              <a:t>hallgatóknak kötelező nyelvórákra járni, benne van a képzési követelményükben </a:t>
            </a:r>
          </a:p>
          <a:p>
            <a:pPr eaLnBrk="1" hangingPunct="1">
              <a:lnSpc>
                <a:spcPct val="80000"/>
              </a:lnSpc>
            </a:pPr>
            <a:r>
              <a:rPr lang="hu-HU" sz="1900" smtClean="0"/>
              <a:t>a nyelvórák többségén szakmai nyelv oktatása folyik (ez összefügg azzal, hogy a hallgatók jó általános nyelvtudással érkeznek) </a:t>
            </a:r>
          </a:p>
          <a:p>
            <a:pPr eaLnBrk="1" hangingPunct="1">
              <a:lnSpc>
                <a:spcPct val="80000"/>
              </a:lnSpc>
            </a:pPr>
            <a:r>
              <a:rPr lang="hu-HU" sz="1900" smtClean="0"/>
              <a:t> egyetemi/főiskolai tanulmányaik végén, belső nyelvvizsgán kell számot adnia a hallgatónak nyelvtudásáról </a:t>
            </a:r>
          </a:p>
          <a:p>
            <a:pPr eaLnBrk="1" hangingPunct="1">
              <a:lnSpc>
                <a:spcPct val="80000"/>
              </a:lnSpc>
            </a:pPr>
            <a:r>
              <a:rPr lang="hu-HU" sz="1900" smtClean="0"/>
              <a:t>a legtöbb (európai)lektorátus vezető nem is engedi meg külső nyelvvizsga elismerését, </a:t>
            </a:r>
          </a:p>
          <a:p>
            <a:pPr eaLnBrk="1" hangingPunct="1">
              <a:lnSpc>
                <a:spcPct val="80000"/>
              </a:lnSpc>
            </a:pPr>
            <a:r>
              <a:rPr lang="hu-HU" sz="1900" smtClean="0"/>
              <a:t>mert az nem garancia a szakmai nyelvismeretre, azaz az ő igazolásuk tényleges nyelvismeret meglétét bizonyítja.</a:t>
            </a:r>
          </a:p>
          <a:p>
            <a:pPr eaLnBrk="1" hangingPunct="1">
              <a:lnSpc>
                <a:spcPct val="80000"/>
              </a:lnSpc>
            </a:pPr>
            <a:r>
              <a:rPr lang="hu-HU" sz="1900" smtClean="0"/>
              <a:t>megfelelő pénzügyi hátteret biztosítanak az oktatásra és vizsgáztatásra</a:t>
            </a:r>
          </a:p>
          <a:p>
            <a:pPr eaLnBrk="1" hangingPunct="1">
              <a:lnSpc>
                <a:spcPct val="80000"/>
              </a:lnSpc>
            </a:pPr>
            <a:endParaRPr lang="hu-HU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hallgatók alapvető problémája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Sok hallgató számára szinte megoldhatatlan problémát okoz a diplomához kért nyelvvizsga követelmény teljesítése. </a:t>
            </a:r>
          </a:p>
          <a:p>
            <a:pPr eaLnBrk="1" hangingPunct="1"/>
            <a:r>
              <a:rPr lang="hu-HU" smtClean="0"/>
              <a:t>Ez  elsősorban abból a kérdésből fakad, hogy államilag elismert C típusú nyelvvizsga a követelmény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Kérdések: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hu-HU" sz="2000" smtClean="0"/>
          </a:p>
          <a:p>
            <a:pPr eaLnBrk="1" hangingPunct="1"/>
            <a:r>
              <a:rPr lang="hu-HU" sz="2000" smtClean="0"/>
              <a:t>Kell-e nyelvtudás?</a:t>
            </a:r>
          </a:p>
          <a:p>
            <a:pPr eaLnBrk="1" hangingPunct="1"/>
            <a:r>
              <a:rPr lang="hu-HU" sz="2000" smtClean="0"/>
              <a:t>Minden diplomával rendelkezőnek?</a:t>
            </a:r>
          </a:p>
          <a:p>
            <a:pPr eaLnBrk="1" hangingPunct="1"/>
            <a:r>
              <a:rPr lang="hu-HU" sz="2000" smtClean="0"/>
              <a:t>Mindenkinek egyforma szintű?</a:t>
            </a:r>
          </a:p>
          <a:p>
            <a:pPr eaLnBrk="1" hangingPunct="1"/>
            <a:r>
              <a:rPr lang="hu-HU" sz="2000" smtClean="0"/>
              <a:t>Mikor és hol szerezzük meg a megfelelő szintet a diplomához előírt nyelvtudáshoz?</a:t>
            </a:r>
          </a:p>
          <a:p>
            <a:pPr eaLnBrk="1" hangingPunct="1"/>
            <a:r>
              <a:rPr lang="hu-HU" sz="2000" smtClean="0"/>
              <a:t>Az általános nyelvtudáson kívül vállalja-e a felsőoktatás a tanult „szakmához” a nyelvtudás közvetítését (ingyen, pénzért, kötelezően, fakultatíve)?</a:t>
            </a:r>
          </a:p>
          <a:p>
            <a:pPr lvl="1" eaLnBrk="1" hangingPunct="1"/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Mit tehet </a:t>
            </a:r>
          </a:p>
        </p:txBody>
      </p:sp>
      <p:sp>
        <p:nvSpPr>
          <p:cNvPr id="1638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„A kormányzat” ?</a:t>
            </a:r>
          </a:p>
          <a:p>
            <a:pPr eaLnBrk="1" hangingPunct="1"/>
            <a:endParaRPr lang="hu-HU" smtClean="0"/>
          </a:p>
          <a:p>
            <a:pPr eaLnBrk="1" hangingPunct="1"/>
            <a:endParaRPr lang="hu-HU" smtClean="0"/>
          </a:p>
          <a:p>
            <a:pPr eaLnBrk="1" hangingPunct="1"/>
            <a:r>
              <a:rPr lang="hu-HU" smtClean="0"/>
              <a:t>A hallgató(Az egyén)?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b="1" smtClean="0"/>
              <a:t>Javaslatok a „kormányzatnak”: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Vissza kell állítani a felsőoktatási intézményekben a lektorátusokat. </a:t>
            </a:r>
          </a:p>
          <a:p>
            <a:pPr eaLnBrk="1" hangingPunct="1"/>
            <a:endParaRPr lang="hu-HU" smtClean="0"/>
          </a:p>
          <a:p>
            <a:pPr lvl="1" eaLnBrk="1" hangingPunct="1"/>
            <a:r>
              <a:rPr lang="hu-HU" smtClean="0"/>
              <a:t>	Nyelvoktatási és nyelvvizsga 	problémákat mindig helyben kellene  	megoldani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Anyagi támogatás (részben)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z="2100" smtClean="0"/>
              <a:t>A hiányzó általános nyelvtudásszínt eléréséhez a nyelvtanulás támogatása (120 órában, próbanyelvvizsgával zárulva)</a:t>
            </a:r>
          </a:p>
          <a:p>
            <a:pPr eaLnBrk="1" hangingPunct="1">
              <a:lnSpc>
                <a:spcPct val="90000"/>
              </a:lnSpc>
            </a:pPr>
            <a:endParaRPr lang="hu-HU" sz="2100" smtClean="0"/>
          </a:p>
          <a:p>
            <a:pPr eaLnBrk="1" hangingPunct="1">
              <a:lnSpc>
                <a:spcPct val="90000"/>
              </a:lnSpc>
            </a:pPr>
            <a:r>
              <a:rPr lang="hu-HU" sz="2100" smtClean="0"/>
              <a:t> </a:t>
            </a:r>
            <a:r>
              <a:rPr lang="hu-HU" sz="2400" smtClean="0"/>
              <a:t>A hallgatók nyelvi képzésének egy részét kötelezővé kellene tenni és azt ingyenesen biztosítani. Javaslatunk: két félévi kötelező, heti 2X2 óra ingyenes óra, illetve még két félévig heti 2X2 nyelvóra térítésesen, ebből egy félév szakmai nyelv.</a:t>
            </a:r>
            <a:endParaRPr lang="hu-HU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Személyi feltételek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Meg kell tartani, fejleszteni kell az idegen nyelvi lektorok számát. Nagyon sok helyen ezek bérköltségét nem is a felsőoktatási intézményeknek kell biztosítani. Nyelvoktatás és vizsgáztatás területén nagyon nagy segítséget nyújthatnak.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A kimeneti követelmény felülvizsgálata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z="2500" smtClean="0"/>
              <a:t>Vissza kellene állítani a kimeneti követelményként azt, hogy a hallgató egy nyelvvizsgát (szakmai anyagból) helyben tegyen le és ez elég legyen a végzéshez. Ha egy adott felsőoktatási intézmény ezen felül akarja, megszabhatja még egy, államilag elismert nyelvvizsga megszerzését. Ennek egyik nagy előnye, hogy helyben történik a felmérés, és itt is a bevételek helyben maradnak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z="2800" smtClean="0"/>
              <a:t>Az egységes európai lektorátusi nyelvvizsga követelményhez való csatlakozás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CERCLES vezetője, Johann Fischer (Gottingeni Egyen Nyelvi Intézetének Igazgatója) vezetésével egy egységes európai lektorátusi nyelvvizsga rendszeren dolgoznak. Amennyiben ez elfogadásra kerül, érdemesnek tartjuk ennek itteni bevezetését.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z="3200" smtClean="0"/>
              <a:t>A nyelvoktatás jelenlegi helyzete a felsőoktatásban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mtClean="0"/>
              <a:t>Nincs szabályozva a rendszere</a:t>
            </a:r>
          </a:p>
          <a:p>
            <a:pPr eaLnBrk="1" hangingPunct="1">
              <a:lnSpc>
                <a:spcPct val="90000"/>
              </a:lnSpc>
            </a:pPr>
            <a:r>
              <a:rPr lang="hu-HU" smtClean="0"/>
              <a:t>Nincs mindenhol</a:t>
            </a:r>
          </a:p>
          <a:p>
            <a:pPr eaLnBrk="1" hangingPunct="1">
              <a:lnSpc>
                <a:spcPct val="90000"/>
              </a:lnSpc>
            </a:pPr>
            <a:r>
              <a:rPr lang="hu-HU" smtClean="0"/>
              <a:t>Ahol van  nem egységes alapon áll</a:t>
            </a:r>
          </a:p>
          <a:p>
            <a:pPr eaLnBrk="1" hangingPunct="1">
              <a:lnSpc>
                <a:spcPct val="90000"/>
              </a:lnSpc>
            </a:pPr>
            <a:r>
              <a:rPr lang="hu-HU" smtClean="0"/>
              <a:t>Idegen Nyelvi Lektorátusokat megszüntették – helyette intézetek</a:t>
            </a:r>
          </a:p>
          <a:p>
            <a:pPr eaLnBrk="1" hangingPunct="1">
              <a:lnSpc>
                <a:spcPct val="90000"/>
              </a:lnSpc>
            </a:pPr>
            <a:r>
              <a:rPr lang="hu-HU" smtClean="0"/>
              <a:t>Nehézkes a szervezés kari illetve a szakok szintjén</a:t>
            </a:r>
          </a:p>
          <a:p>
            <a:pPr eaLnBrk="1" hangingPunct="1">
              <a:lnSpc>
                <a:spcPct val="90000"/>
              </a:lnSpc>
            </a:pPr>
            <a:r>
              <a:rPr lang="hu-HU" smtClean="0"/>
              <a:t>Esetleg külső egység megbízás alapján tartja a nyelvórákat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A belső nyelvvizsga- az abszolutórium követelménye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u-HU" sz="2500" smtClean="0"/>
              <a:t>Megfontolásra javasoljuk annak a visszaállítását, hogy a belső nyelvvizsga legyen az abszolutórium előfeltétele, ha pedig van külső nyelvvizsga követelmény, az pedig diploma kiállításáé legyen. Mostani szabályok lehetővé teszik, hogy egyes esetekben az abszolutórium után hét évre államvizsgázzon a hallgató, addig a megszerzett nyelvismeret nagy részét elfelejti. Ha meg kikerül a munkaerőpiacra, nem biztos, hogy van lehetősége a nyelvtanulásra.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Végzettség szerint differenciált nyelvvizsgakövetelmények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gyakorlati szintű BA végzetséghez legyen elégséges az alapfokú C típusú nyelvvizsga</a:t>
            </a:r>
          </a:p>
          <a:p>
            <a:pPr eaLnBrk="1" hangingPunct="1"/>
            <a:r>
              <a:rPr lang="hu-HU" smtClean="0"/>
              <a:t>Elméleti szintű BA illetve egyetemi végzettséghez középfokú C típusú nyelvvizsga</a:t>
            </a:r>
          </a:p>
          <a:p>
            <a:pPr eaLnBrk="1" hangingPunct="1"/>
            <a:r>
              <a:rPr lang="hu-HU" smtClean="0"/>
              <a:t>Mindhárom szinten az abszolutórium feltétele a belső, lektorátusi nyelvvizsga letétele.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Javaslatok a hallgató(egyén) számára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smtClean="0"/>
          </a:p>
          <a:p>
            <a:pPr eaLnBrk="1" hangingPunct="1"/>
            <a:r>
              <a:rPr lang="hu-HU" smtClean="0"/>
              <a:t>A kötelező nyelvoktatás vállalása</a:t>
            </a:r>
          </a:p>
          <a:p>
            <a:pPr eaLnBrk="1" hangingPunct="1"/>
            <a:r>
              <a:rPr lang="hu-HU" smtClean="0"/>
              <a:t>Az egységes nyelvi követelmények elfogadása</a:t>
            </a:r>
          </a:p>
          <a:p>
            <a:pPr eaLnBrk="1" hangingPunct="1"/>
            <a:r>
              <a:rPr lang="hu-HU" smtClean="0"/>
              <a:t>(Méltányos) anyagi áldozat vállalása</a:t>
            </a:r>
          </a:p>
          <a:p>
            <a:pPr eaLnBrk="1" hangingPunct="1"/>
            <a:r>
              <a:rPr lang="hu-HU" smtClean="0"/>
              <a:t>A tanórán kívüli egyéni munka követelményének figyelembevétele</a:t>
            </a:r>
          </a:p>
          <a:p>
            <a:pPr eaLnBrk="1" hangingPunct="1"/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2560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hu-HU" sz="5400" smtClean="0">
                <a:latin typeface="Comic Sans MS" pitchFamily="66" charset="0"/>
              </a:rPr>
              <a:t>Köszönjük a figyelmet!</a:t>
            </a:r>
          </a:p>
          <a:p>
            <a:pPr algn="ctr" eaLnBrk="1" hangingPunct="1">
              <a:buFont typeface="Wingdings" pitchFamily="2" charset="2"/>
              <a:buNone/>
            </a:pPr>
            <a:endParaRPr lang="hu-HU" sz="540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hu-HU" sz="3200" smtClean="0">
                <a:latin typeface="Comic Sans MS" pitchFamily="66" charset="0"/>
              </a:rPr>
              <a:t>Papp Andrea               Petőcz Jánosné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3200" smtClean="0">
                <a:latin typeface="Comic Sans MS" pitchFamily="66" charset="0"/>
              </a:rPr>
              <a:t>ELTE                            AVKF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Ahol megtartották a nyelvoktatást: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120 óra  (2 vagy 4 féléven keresztül)</a:t>
            </a:r>
          </a:p>
          <a:p>
            <a:pPr eaLnBrk="1" hangingPunct="1"/>
            <a:r>
              <a:rPr lang="hu-HU" smtClean="0"/>
              <a:t>Kreditponttal vagy anélkül</a:t>
            </a:r>
          </a:p>
          <a:p>
            <a:pPr lvl="1" eaLnBrk="1" hangingPunct="1"/>
            <a:r>
              <a:rPr lang="hu-HU" smtClean="0"/>
              <a:t>(AVKF (7 illetve 6 kredit)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 hallgatók heterogén nyelvtudása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hu-HU" smtClean="0"/>
              <a:t>   </a:t>
            </a:r>
            <a:r>
              <a:rPr lang="hu-HU" sz="2400" smtClean="0"/>
              <a:t>- Az utóbbi két- három évben emelkedik a nyelvvizsgával jelentkezők száma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smtClean="0"/>
              <a:t>   - Ugyanakkor a felsőoktatásba bekerülő hallgatók nagy része nem rendelkezik olyan nyelvtudással, hogy teljesíteni tudja az egyetem/főiskola elvégzéséhez szükséges nyelvvizsga követelményt. (Ld.:statisztika)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smtClean="0"/>
              <a:t>  - Ebből következik:A nyelvi csoportokban a nyelvtudás szintjeinek differenciáltsága</a:t>
            </a:r>
          </a:p>
          <a:p>
            <a:pPr eaLnBrk="1" hangingPunct="1">
              <a:buFont typeface="Wingdings" pitchFamily="2" charset="2"/>
              <a:buNone/>
            </a:pPr>
            <a:r>
              <a:rPr lang="hu-H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z="3200" smtClean="0"/>
              <a:t>Az államilag elismert nyelvvizsga kérdése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Nem alkalmas a valódi nyelvtudás mérésére</a:t>
            </a:r>
          </a:p>
          <a:p>
            <a:pPr lvl="1" eaLnBrk="1" hangingPunct="1"/>
            <a:r>
              <a:rPr lang="hu-HU" smtClean="0"/>
              <a:t> felvételi pluszpontok miatt, a tanulók levizsgáznak a középiskolai tanulmányok során. Ezután többségük elhanyagolja az idegen nyelvi tanulmányokat, és úgy végzik el az egyetemeket/főiskolákat, hogy nincs használható idegen nyelvtudásuk.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Külföldi tanulmányok és a nyelvtudás igazolása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u-HU" smtClean="0"/>
              <a:t>Az utóbbi időben többször előfordult, hogy azok a hallgatók, akik külföldre mentek tanulni, nem tudták elfogadtatni nyelvismeretük igazolására az itteni kétnyelvű nyelvvizsgát, mivel ott ilyen rendszer nincs, újra kellett vizsgázzanak az adott országban a külföldiek részére szervezett nyelvvizsgán.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z="2800" smtClean="0"/>
              <a:t>Az igazolt nyelvvizsga nem egységes értelmezése az európai felsőoktatásban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Sok helyen, miután az európai egyetemek többségében van lektorátus, a küldő egyetem lektorátusának a nyelvvizsga igazolását kérik a tanulmányokhoz, ahol ez nem lehetséges, a pályázónak máshol kell vizsgáznia.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Egyéb problémák Magyarországon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Nagyon magasak a vizsgadíjak, nem állnak összhangban az elért nyelvismerettel. </a:t>
            </a:r>
          </a:p>
          <a:p>
            <a:pPr eaLnBrk="1" hangingPunct="1"/>
            <a:r>
              <a:rPr lang="hu-HU" smtClean="0"/>
              <a:t>Vannak nyelvek, amelyekből Magyarországon nem lehet vizsgázni, ez sokszor hátrány a felvételinél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u-HU" smtClean="0"/>
              <a:t>Alapvető kérdés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Az európai oktatási és munkaerőpiacon nem nyelvvizsgában gondolkodnak, hanem nyelvismeretben </a:t>
            </a:r>
          </a:p>
          <a:p>
            <a:pPr eaLnBrk="1" hangingPunct="1"/>
            <a:endParaRPr lang="hu-H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ldas">
  <a:themeElements>
    <a:clrScheme name="Holdas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Holdas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oldas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ldas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ldas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ldas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oldas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das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das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das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das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oldas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205</TotalTime>
  <Words>896</Words>
  <Application>Microsoft Office PowerPoint</Application>
  <PresentationFormat>Diavetítés a képernyőre (4:3 oldalarány)</PresentationFormat>
  <Paragraphs>88</Paragraphs>
  <Slides>23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23</vt:i4>
      </vt:variant>
    </vt:vector>
  </HeadingPairs>
  <TitlesOfParts>
    <vt:vector size="29" baseType="lpstr">
      <vt:lpstr>Verdana</vt:lpstr>
      <vt:lpstr>Arial</vt:lpstr>
      <vt:lpstr>Wingdings</vt:lpstr>
      <vt:lpstr>Calibri</vt:lpstr>
      <vt:lpstr>Comic Sans MS</vt:lpstr>
      <vt:lpstr>Holdas</vt:lpstr>
      <vt:lpstr>NYELVOKTATÁS A FELSŐOKTATÁSBAN</vt:lpstr>
      <vt:lpstr>A nyelvoktatás jelenlegi helyzete a felsőoktatásban</vt:lpstr>
      <vt:lpstr>Ahol megtartották a nyelvoktatást:</vt:lpstr>
      <vt:lpstr>A hallgatók heterogén nyelvtudása</vt:lpstr>
      <vt:lpstr>Az államilag elismert nyelvvizsga kérdése</vt:lpstr>
      <vt:lpstr>Külföldi tanulmányok és a nyelvtudás igazolása</vt:lpstr>
      <vt:lpstr>Az igazolt nyelvvizsga nem egységes értelmezése az európai felsőoktatásban</vt:lpstr>
      <vt:lpstr>Egyéb problémák Magyarországon</vt:lpstr>
      <vt:lpstr>Alapvető kérdés</vt:lpstr>
      <vt:lpstr>Nemzetközi háttér</vt:lpstr>
      <vt:lpstr>. Néhány ezek közül </vt:lpstr>
      <vt:lpstr>A hallgatók alapvető problémája</vt:lpstr>
      <vt:lpstr>Kérdések:</vt:lpstr>
      <vt:lpstr>Mit tehet </vt:lpstr>
      <vt:lpstr>Javaslatok a „kormányzatnak”:</vt:lpstr>
      <vt:lpstr>Anyagi támogatás (részben)</vt:lpstr>
      <vt:lpstr>Személyi feltételek</vt:lpstr>
      <vt:lpstr>A kimeneti követelmény felülvizsgálata</vt:lpstr>
      <vt:lpstr>Az egységes európai lektorátusi nyelvvizsga követelményhez való csatlakozás</vt:lpstr>
      <vt:lpstr>A belső nyelvvizsga- az abszolutórium követelménye</vt:lpstr>
      <vt:lpstr>Végzettség szerint differenciált nyelvvizsgakövetelmények</vt:lpstr>
      <vt:lpstr>Javaslatok a hallgató(egyén) számára</vt:lpstr>
      <vt:lpstr>23.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NYELVVIZSGA KÖVETELMÉNY A DIPLOMÁHOZ</dc:title>
  <dc:creator>Petőcz Jánosné dr</dc:creator>
  <cp:lastModifiedBy>Pentelenyi Pal</cp:lastModifiedBy>
  <cp:revision>17</cp:revision>
  <dcterms:created xsi:type="dcterms:W3CDTF">2010-11-19T14:06:47Z</dcterms:created>
  <dcterms:modified xsi:type="dcterms:W3CDTF">2010-12-06T20:25:27Z</dcterms:modified>
</cp:coreProperties>
</file>