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2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77" r:id="rId14"/>
    <p:sldId id="276" r:id="rId15"/>
    <p:sldId id="268" r:id="rId16"/>
    <p:sldId id="269" r:id="rId17"/>
    <p:sldId id="271" r:id="rId18"/>
    <p:sldId id="272" r:id="rId19"/>
    <p:sldId id="273" r:id="rId20"/>
    <p:sldId id="274" r:id="rId21"/>
    <p:sldId id="275" r:id="rId22"/>
    <p:sldId id="270" r:id="rId23"/>
    <p:sldId id="278" r:id="rId24"/>
  </p:sldIdLst>
  <p:sldSz cx="9144000" cy="6858000" type="screen4x3"/>
  <p:notesSz cx="6858000" cy="9144000"/>
  <p:defaultTextStyle>
    <a:defPPr>
      <a:defRPr lang="hu-H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73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D49A2029-E617-455C-869D-04FD2E7E1AA2}" type="datetimeFigureOut">
              <a:rPr lang="hu-HU"/>
              <a:pPr>
                <a:defRPr/>
              </a:pPr>
              <a:t>2010.12.06.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hu-HU" noProof="0" smtClean="0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noProof="0" smtClean="0"/>
              <a:t>Mintaszöveg szerkesztése</a:t>
            </a:r>
          </a:p>
          <a:p>
            <a:pPr lvl="1"/>
            <a:r>
              <a:rPr lang="hu-HU" noProof="0" smtClean="0"/>
              <a:t>Második szint</a:t>
            </a:r>
          </a:p>
          <a:p>
            <a:pPr lvl="2"/>
            <a:r>
              <a:rPr lang="hu-HU" noProof="0" smtClean="0"/>
              <a:t>Harmadik szint</a:t>
            </a:r>
          </a:p>
          <a:p>
            <a:pPr lvl="3"/>
            <a:r>
              <a:rPr lang="hu-HU" noProof="0" smtClean="0"/>
              <a:t>Negyedik szint</a:t>
            </a:r>
          </a:p>
          <a:p>
            <a:pPr lvl="4"/>
            <a:r>
              <a:rPr lang="hu-HU" noProof="0" smtClean="0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73B735AB-D2D1-47BB-B9F2-90BAD49F982A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3222625" y="304800"/>
            <a:ext cx="11909425" cy="4724400"/>
            <a:chOff x="-2030" y="192"/>
            <a:chExt cx="7502" cy="2976"/>
          </a:xfrm>
        </p:grpSpPr>
        <p:sp>
          <p:nvSpPr>
            <p:cNvPr id="5" name="Line 3"/>
            <p:cNvSpPr>
              <a:spLocks noChangeShapeType="1"/>
            </p:cNvSpPr>
            <p:nvPr/>
          </p:nvSpPr>
          <p:spPr bwMode="auto">
            <a:xfrm>
              <a:off x="912" y="1584"/>
              <a:ext cx="456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hu-HU"/>
            </a:p>
          </p:txBody>
        </p:sp>
        <p:sp>
          <p:nvSpPr>
            <p:cNvPr id="6" name="AutoShape 4"/>
            <p:cNvSpPr>
              <a:spLocks noChangeArrowheads="1"/>
            </p:cNvSpPr>
            <p:nvPr/>
          </p:nvSpPr>
          <p:spPr bwMode="auto">
            <a:xfrm>
              <a:off x="-1584" y="864"/>
              <a:ext cx="2304" cy="2304"/>
            </a:xfrm>
            <a:custGeom>
              <a:avLst/>
              <a:gdLst>
                <a:gd name="G0" fmla="+- 12083 0 0"/>
                <a:gd name="G1" fmla="+- -32000 0 0"/>
                <a:gd name="G2" fmla="+- 32000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44083" y="2368"/>
                </a:cxn>
                <a:cxn ang="0">
                  <a:pos x="64000" y="32000"/>
                </a:cxn>
                <a:cxn ang="0">
                  <a:pos x="44083" y="61631"/>
                </a:cxn>
                <a:cxn ang="0">
                  <a:pos x="44083" y="61631"/>
                </a:cxn>
                <a:cxn ang="0">
                  <a:pos x="44082" y="61631"/>
                </a:cxn>
                <a:cxn ang="0">
                  <a:pos x="44083" y="61632"/>
                </a:cxn>
                <a:cxn ang="0">
                  <a:pos x="44083" y="2368"/>
                </a:cxn>
                <a:cxn ang="0">
                  <a:pos x="44082" y="2368"/>
                </a:cxn>
                <a:cxn ang="0">
                  <a:pos x="44083" y="2368"/>
                </a:cxn>
              </a:cxnLst>
              <a:rect l="T13" t="T15" r="T17" b="T19"/>
              <a:pathLst>
                <a:path w="64000" h="64000">
                  <a:moveTo>
                    <a:pt x="44083" y="2368"/>
                  </a:moveTo>
                  <a:cubicBezTo>
                    <a:pt x="56127" y="7280"/>
                    <a:pt x="64000" y="18993"/>
                    <a:pt x="64000" y="32000"/>
                  </a:cubicBezTo>
                  <a:cubicBezTo>
                    <a:pt x="64000" y="45006"/>
                    <a:pt x="56127" y="56719"/>
                    <a:pt x="44083" y="61631"/>
                  </a:cubicBezTo>
                  <a:cubicBezTo>
                    <a:pt x="44082" y="61631"/>
                    <a:pt x="44082" y="61631"/>
                    <a:pt x="44082" y="61631"/>
                  </a:cubicBezTo>
                  <a:lnTo>
                    <a:pt x="44083" y="61632"/>
                  </a:lnTo>
                  <a:lnTo>
                    <a:pt x="44083" y="2368"/>
                  </a:lnTo>
                  <a:lnTo>
                    <a:pt x="44082" y="2368"/>
                  </a:lnTo>
                  <a:cubicBezTo>
                    <a:pt x="44082" y="2368"/>
                    <a:pt x="44082" y="2368"/>
                    <a:pt x="44083" y="2368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hu-HU" sz="2400">
                <a:latin typeface="Times New Roman" pitchFamily="18" charset="0"/>
              </a:endParaRPr>
            </a:p>
          </p:txBody>
        </p:sp>
        <p:sp>
          <p:nvSpPr>
            <p:cNvPr id="7" name="AutoShape 5"/>
            <p:cNvSpPr>
              <a:spLocks noChangeArrowheads="1"/>
            </p:cNvSpPr>
            <p:nvPr/>
          </p:nvSpPr>
          <p:spPr bwMode="auto">
            <a:xfrm>
              <a:off x="-2030" y="192"/>
              <a:ext cx="2544" cy="2544"/>
            </a:xfrm>
            <a:custGeom>
              <a:avLst/>
              <a:gdLst>
                <a:gd name="G0" fmla="+- 18994 0 0"/>
                <a:gd name="G1" fmla="+- -30013 0 0"/>
                <a:gd name="G2" fmla="+- 32000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50994" y="6246"/>
                </a:cxn>
                <a:cxn ang="0">
                  <a:pos x="64000" y="32000"/>
                </a:cxn>
                <a:cxn ang="0">
                  <a:pos x="50994" y="57753"/>
                </a:cxn>
                <a:cxn ang="0">
                  <a:pos x="50994" y="57753"/>
                </a:cxn>
                <a:cxn ang="0">
                  <a:pos x="50993" y="57753"/>
                </a:cxn>
                <a:cxn ang="0">
                  <a:pos x="50994" y="57754"/>
                </a:cxn>
                <a:cxn ang="0">
                  <a:pos x="50994" y="6246"/>
                </a:cxn>
                <a:cxn ang="0">
                  <a:pos x="50993" y="6246"/>
                </a:cxn>
                <a:cxn ang="0">
                  <a:pos x="50994" y="6246"/>
                </a:cxn>
              </a:cxnLst>
              <a:rect l="T13" t="T15" r="T17" b="T19"/>
              <a:pathLst>
                <a:path w="64000" h="64000">
                  <a:moveTo>
                    <a:pt x="50994" y="6246"/>
                  </a:moveTo>
                  <a:cubicBezTo>
                    <a:pt x="59172" y="12279"/>
                    <a:pt x="64000" y="21837"/>
                    <a:pt x="64000" y="32000"/>
                  </a:cubicBezTo>
                  <a:cubicBezTo>
                    <a:pt x="64000" y="42162"/>
                    <a:pt x="59172" y="51720"/>
                    <a:pt x="50994" y="57753"/>
                  </a:cubicBezTo>
                  <a:cubicBezTo>
                    <a:pt x="50993" y="57753"/>
                    <a:pt x="50993" y="57753"/>
                    <a:pt x="50993" y="57753"/>
                  </a:cubicBezTo>
                  <a:lnTo>
                    <a:pt x="50994" y="57754"/>
                  </a:lnTo>
                  <a:lnTo>
                    <a:pt x="50994" y="6246"/>
                  </a:lnTo>
                  <a:lnTo>
                    <a:pt x="50993" y="6246"/>
                  </a:lnTo>
                  <a:cubicBezTo>
                    <a:pt x="50993" y="6246"/>
                    <a:pt x="50993" y="6246"/>
                    <a:pt x="50994" y="6246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hu-HU">
                <a:latin typeface="Arial" charset="0"/>
              </a:endParaRPr>
            </a:p>
          </p:txBody>
        </p:sp>
      </p:grpSp>
      <p:sp>
        <p:nvSpPr>
          <p:cNvPr id="18438" name="Rectangle 6"/>
          <p:cNvSpPr>
            <a:spLocks noGrp="1" noChangeArrowheads="1"/>
          </p:cNvSpPr>
          <p:nvPr>
            <p:ph type="ctrTitle"/>
          </p:nvPr>
        </p:nvSpPr>
        <p:spPr>
          <a:xfrm>
            <a:off x="1443038" y="985838"/>
            <a:ext cx="7239000" cy="1444625"/>
          </a:xfrm>
        </p:spPr>
        <p:txBody>
          <a:bodyPr/>
          <a:lstStyle>
            <a:lvl1pPr>
              <a:defRPr sz="4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18439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443038" y="3427413"/>
            <a:ext cx="72390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hu-HU"/>
              <a:t>Alcím mintájának szerkesztése</a:t>
            </a:r>
          </a:p>
        </p:txBody>
      </p:sp>
      <p:sp>
        <p:nvSpPr>
          <p:cNvPr id="8" name="Rectangle 8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0" name="Rectangle 1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3C01C96-7832-4269-B304-BB927A80F873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A5B907-C7EA-45A6-AC04-A4652556CDFB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856413" y="301625"/>
            <a:ext cx="1827212" cy="5640388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1370013" y="301625"/>
            <a:ext cx="5334000" cy="5640388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BE620F-0837-4759-A89C-221CBD31B12F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D5EB35-F916-418E-8C37-7C3CEFF270A4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DD5298-0719-4093-9A29-6EF5D9CADA7D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1370013" y="1827213"/>
            <a:ext cx="3579812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5102225" y="1827213"/>
            <a:ext cx="35814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607996-E0D9-486F-A132-B7BD25CE28AC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D6C94B-1AE9-4EB5-9960-D5CFA284AD61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F89611-317D-457D-B725-0749FBCE39AB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4F9450-9CDE-4BCD-B624-466F898A3336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014F01-960C-4B38-91CD-65BF41F2564D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u-HU" noProof="0" smtClean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13783C-EF0E-47C1-82C3-F813B90A63F6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-3238500" y="0"/>
            <a:ext cx="11925300" cy="3810000"/>
            <a:chOff x="-2040" y="0"/>
            <a:chExt cx="7512" cy="2400"/>
          </a:xfrm>
        </p:grpSpPr>
        <p:sp>
          <p:nvSpPr>
            <p:cNvPr id="17411" name="AutoShape 3"/>
            <p:cNvSpPr>
              <a:spLocks noChangeArrowheads="1"/>
            </p:cNvSpPr>
            <p:nvPr/>
          </p:nvSpPr>
          <p:spPr bwMode="auto">
            <a:xfrm>
              <a:off x="-2040" y="432"/>
              <a:ext cx="2592" cy="1968"/>
            </a:xfrm>
            <a:custGeom>
              <a:avLst/>
              <a:gdLst>
                <a:gd name="G0" fmla="+- 18296 0 0"/>
                <a:gd name="G1" fmla="+- -30880 0 0"/>
                <a:gd name="G2" fmla="+- 31512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50296" y="5746"/>
                </a:cxn>
                <a:cxn ang="0">
                  <a:pos x="64000" y="32000"/>
                </a:cxn>
                <a:cxn ang="0">
                  <a:pos x="50296" y="58253"/>
                </a:cxn>
                <a:cxn ang="0">
                  <a:pos x="50296" y="58253"/>
                </a:cxn>
                <a:cxn ang="0">
                  <a:pos x="50295" y="58253"/>
                </a:cxn>
                <a:cxn ang="0">
                  <a:pos x="50296" y="58254"/>
                </a:cxn>
                <a:cxn ang="0">
                  <a:pos x="50296" y="5746"/>
                </a:cxn>
                <a:cxn ang="0">
                  <a:pos x="50295" y="5746"/>
                </a:cxn>
                <a:cxn ang="0">
                  <a:pos x="50296" y="5746"/>
                </a:cxn>
              </a:cxnLst>
              <a:rect l="T13" t="T15" r="T17" b="T19"/>
              <a:pathLst>
                <a:path w="64000" h="64000">
                  <a:moveTo>
                    <a:pt x="50296" y="5746"/>
                  </a:moveTo>
                  <a:cubicBezTo>
                    <a:pt x="58882" y="11730"/>
                    <a:pt x="64000" y="21534"/>
                    <a:pt x="64000" y="32000"/>
                  </a:cubicBezTo>
                  <a:cubicBezTo>
                    <a:pt x="64000" y="42465"/>
                    <a:pt x="58882" y="52269"/>
                    <a:pt x="50296" y="58253"/>
                  </a:cubicBezTo>
                  <a:cubicBezTo>
                    <a:pt x="50296" y="58253"/>
                    <a:pt x="50296" y="58253"/>
                    <a:pt x="50295" y="58253"/>
                  </a:cubicBezTo>
                  <a:lnTo>
                    <a:pt x="50296" y="58254"/>
                  </a:lnTo>
                  <a:lnTo>
                    <a:pt x="50296" y="5746"/>
                  </a:lnTo>
                  <a:lnTo>
                    <a:pt x="50295" y="5746"/>
                  </a:lnTo>
                  <a:cubicBezTo>
                    <a:pt x="50296" y="5746"/>
                    <a:pt x="50296" y="5746"/>
                    <a:pt x="50296" y="5746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hu-HU" sz="2400">
                <a:latin typeface="Times New Roman" pitchFamily="18" charset="0"/>
              </a:endParaRPr>
            </a:p>
          </p:txBody>
        </p:sp>
        <p:sp>
          <p:nvSpPr>
            <p:cNvPr id="17412" name="AutoShape 4"/>
            <p:cNvSpPr>
              <a:spLocks noChangeArrowheads="1"/>
            </p:cNvSpPr>
            <p:nvPr/>
          </p:nvSpPr>
          <p:spPr bwMode="auto">
            <a:xfrm>
              <a:off x="-1528" y="0"/>
              <a:ext cx="1949" cy="1987"/>
            </a:xfrm>
            <a:custGeom>
              <a:avLst/>
              <a:gdLst>
                <a:gd name="G0" fmla="+- 18077 0 0"/>
                <a:gd name="G1" fmla="+- -30880 0 0"/>
                <a:gd name="G2" fmla="+- 32000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50077" y="5595"/>
                </a:cxn>
                <a:cxn ang="0">
                  <a:pos x="64000" y="32000"/>
                </a:cxn>
                <a:cxn ang="0">
                  <a:pos x="50077" y="58404"/>
                </a:cxn>
                <a:cxn ang="0">
                  <a:pos x="50077" y="58404"/>
                </a:cxn>
                <a:cxn ang="0">
                  <a:pos x="50076" y="58404"/>
                </a:cxn>
                <a:cxn ang="0">
                  <a:pos x="50077" y="58405"/>
                </a:cxn>
                <a:cxn ang="0">
                  <a:pos x="50077" y="5595"/>
                </a:cxn>
                <a:cxn ang="0">
                  <a:pos x="50076" y="5595"/>
                </a:cxn>
                <a:cxn ang="0">
                  <a:pos x="50077" y="5595"/>
                </a:cxn>
              </a:cxnLst>
              <a:rect l="T13" t="T15" r="T17" b="T19"/>
              <a:pathLst>
                <a:path w="64000" h="64000">
                  <a:moveTo>
                    <a:pt x="50077" y="5595"/>
                  </a:moveTo>
                  <a:cubicBezTo>
                    <a:pt x="58790" y="11560"/>
                    <a:pt x="64000" y="21440"/>
                    <a:pt x="64000" y="32000"/>
                  </a:cubicBezTo>
                  <a:cubicBezTo>
                    <a:pt x="64000" y="42559"/>
                    <a:pt x="58790" y="52439"/>
                    <a:pt x="50077" y="58404"/>
                  </a:cubicBezTo>
                  <a:cubicBezTo>
                    <a:pt x="50077" y="58404"/>
                    <a:pt x="50077" y="58404"/>
                    <a:pt x="50076" y="58404"/>
                  </a:cubicBezTo>
                  <a:lnTo>
                    <a:pt x="50077" y="58405"/>
                  </a:lnTo>
                  <a:lnTo>
                    <a:pt x="50077" y="5595"/>
                  </a:lnTo>
                  <a:lnTo>
                    <a:pt x="50076" y="5595"/>
                  </a:lnTo>
                  <a:cubicBezTo>
                    <a:pt x="50077" y="5595"/>
                    <a:pt x="50077" y="5595"/>
                    <a:pt x="50077" y="5595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hu-HU">
                <a:latin typeface="Arial" charset="0"/>
              </a:endParaRPr>
            </a:p>
          </p:txBody>
        </p:sp>
        <p:sp>
          <p:nvSpPr>
            <p:cNvPr id="17413" name="Line 5"/>
            <p:cNvSpPr>
              <a:spLocks noChangeShapeType="1"/>
            </p:cNvSpPr>
            <p:nvPr/>
          </p:nvSpPr>
          <p:spPr bwMode="auto">
            <a:xfrm>
              <a:off x="864" y="960"/>
              <a:ext cx="460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hu-HU"/>
            </a:p>
          </p:txBody>
        </p:sp>
      </p:grpSp>
      <p:sp>
        <p:nvSpPr>
          <p:cNvPr id="1027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370013" y="301625"/>
            <a:ext cx="731361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Mintacím szerkesztése</a:t>
            </a:r>
          </a:p>
        </p:txBody>
      </p:sp>
      <p:sp>
        <p:nvSpPr>
          <p:cNvPr id="1028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70013" y="1827213"/>
            <a:ext cx="7313612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</a:p>
        </p:txBody>
      </p:sp>
      <p:sp>
        <p:nvSpPr>
          <p:cNvPr id="17416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7417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 smtClean="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7418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FBF188A2-92D5-4D77-9A3B-7703D5E78E82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¡"/>
        <a:defRPr sz="29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5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5000"/>
        <a:buFont typeface="Wingdings" pitchFamily="2" charset="2"/>
        <a:buChar char="¡"/>
        <a:defRPr sz="22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19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43038" y="692150"/>
            <a:ext cx="7239000" cy="1657350"/>
          </a:xfrm>
        </p:spPr>
        <p:txBody>
          <a:bodyPr/>
          <a:lstStyle/>
          <a:p>
            <a:pPr algn="ctr" eaLnBrk="1" hangingPunct="1"/>
            <a:r>
              <a:rPr lang="hu-HU" sz="4400" smtClean="0"/>
              <a:t>NYELVOKTATÁS A FELSŐOKTATÁSBAN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ctr" eaLnBrk="1" hangingPunct="1"/>
            <a:r>
              <a:rPr lang="hu-HU" sz="3200" smtClean="0"/>
              <a:t>Az államilag elismert nyelvvizsga követelménye a diplomához</a:t>
            </a:r>
            <a:endParaRPr lang="hu-H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hu-HU" sz="2400" smtClean="0"/>
          </a:p>
          <a:p>
            <a:pPr eaLnBrk="1" hangingPunct="1"/>
            <a:r>
              <a:rPr lang="hu-HU" sz="2400" smtClean="0"/>
              <a:t>Nemzetközi tapasztalatokat kellene hasznosítani a magyar felsőoktatásban. </a:t>
            </a:r>
          </a:p>
          <a:p>
            <a:pPr eaLnBrk="1" hangingPunct="1"/>
            <a:endParaRPr lang="hu-HU" sz="2400" smtClean="0"/>
          </a:p>
          <a:p>
            <a:pPr eaLnBrk="1" hangingPunct="1">
              <a:buFont typeface="Wingdings" pitchFamily="2" charset="2"/>
              <a:buNone/>
            </a:pPr>
            <a:r>
              <a:rPr lang="hu-HU" sz="2400" smtClean="0"/>
              <a:t> </a:t>
            </a:r>
          </a:p>
          <a:p>
            <a:pPr eaLnBrk="1" hangingPunct="1"/>
            <a:r>
              <a:rPr lang="hu-HU" sz="2400" smtClean="0"/>
              <a:t>A CERCLES-nek (Európai Idegen Nyelvi Lektorátusok Egyesülete) és annak az ez évi szeptemberi Helsinkiben megrendezett konferenciáján a működéssel kapcsolatban összegyűjtött néhány alapvető gondolat.  </a:t>
            </a:r>
          </a:p>
        </p:txBody>
      </p:sp>
      <p:sp>
        <p:nvSpPr>
          <p:cNvPr id="12291" name="Cím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hu-HU" smtClean="0"/>
              <a:t>Nemzetközi háttér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smtClean="0"/>
              <a:t>. Néhány ezek közül 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hu-HU" sz="1900" smtClean="0"/>
              <a:t>hallgatóknak kötelező nyelvórákra járni, benne van a képzési követelményükben </a:t>
            </a:r>
          </a:p>
          <a:p>
            <a:pPr eaLnBrk="1" hangingPunct="1">
              <a:lnSpc>
                <a:spcPct val="80000"/>
              </a:lnSpc>
            </a:pPr>
            <a:r>
              <a:rPr lang="hu-HU" sz="1900" smtClean="0"/>
              <a:t>a nyelvórák többségén szakmai nyelv oktatása folyik (ez összefügg azzal, hogy a hallgatók jó általános nyelvtudással érkeznek) </a:t>
            </a:r>
          </a:p>
          <a:p>
            <a:pPr eaLnBrk="1" hangingPunct="1">
              <a:lnSpc>
                <a:spcPct val="80000"/>
              </a:lnSpc>
            </a:pPr>
            <a:r>
              <a:rPr lang="hu-HU" sz="1900" smtClean="0"/>
              <a:t> egyetemi/főiskolai tanulmányaik végén, belső nyelvvizsgán kell számot adnia a hallgatónak nyelvtudásáról </a:t>
            </a:r>
          </a:p>
          <a:p>
            <a:pPr eaLnBrk="1" hangingPunct="1">
              <a:lnSpc>
                <a:spcPct val="80000"/>
              </a:lnSpc>
            </a:pPr>
            <a:r>
              <a:rPr lang="hu-HU" sz="1900" smtClean="0"/>
              <a:t>a legtöbb (európai)lektorátus vezető nem is engedi meg külső nyelvvizsga elismerését, </a:t>
            </a:r>
          </a:p>
          <a:p>
            <a:pPr eaLnBrk="1" hangingPunct="1">
              <a:lnSpc>
                <a:spcPct val="80000"/>
              </a:lnSpc>
            </a:pPr>
            <a:r>
              <a:rPr lang="hu-HU" sz="1900" smtClean="0"/>
              <a:t>mert az nem garancia a szakmai nyelvismeretre, azaz az ő igazolásuk tényleges nyelvismeret meglétét bizonyítja.</a:t>
            </a:r>
          </a:p>
          <a:p>
            <a:pPr eaLnBrk="1" hangingPunct="1">
              <a:lnSpc>
                <a:spcPct val="80000"/>
              </a:lnSpc>
            </a:pPr>
            <a:r>
              <a:rPr lang="hu-HU" sz="1900" smtClean="0"/>
              <a:t>megfelelő pénzügyi hátteret biztosítanak az oktatásra és vizsgáztatásra</a:t>
            </a:r>
          </a:p>
          <a:p>
            <a:pPr eaLnBrk="1" hangingPunct="1">
              <a:lnSpc>
                <a:spcPct val="80000"/>
              </a:lnSpc>
            </a:pPr>
            <a:endParaRPr lang="hu-HU" sz="19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smtClean="0"/>
              <a:t>A hallgatók alapvető problémája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hu-HU" smtClean="0"/>
              <a:t>Sok hallgató számára szinte megoldhatatlan problémát okoz a diplomához kért nyelvvizsga követelmény teljesítése. </a:t>
            </a:r>
          </a:p>
          <a:p>
            <a:pPr eaLnBrk="1" hangingPunct="1"/>
            <a:r>
              <a:rPr lang="hu-HU" smtClean="0"/>
              <a:t>Ez  elsősorban abból a kérdésből fakad, hogy államilag elismert C típusú nyelvvizsga a követelmény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hu-HU" smtClean="0"/>
              <a:t>Kérdések:</a:t>
            </a:r>
          </a:p>
        </p:txBody>
      </p:sp>
      <p:sp>
        <p:nvSpPr>
          <p:cNvPr id="1536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hu-HU" sz="2000" smtClean="0"/>
          </a:p>
          <a:p>
            <a:pPr eaLnBrk="1" hangingPunct="1"/>
            <a:r>
              <a:rPr lang="hu-HU" sz="2000" smtClean="0"/>
              <a:t>Kell-e nyelvtudás?</a:t>
            </a:r>
          </a:p>
          <a:p>
            <a:pPr eaLnBrk="1" hangingPunct="1"/>
            <a:r>
              <a:rPr lang="hu-HU" sz="2000" smtClean="0"/>
              <a:t>Minden diplomával rendelkezőnek?</a:t>
            </a:r>
          </a:p>
          <a:p>
            <a:pPr eaLnBrk="1" hangingPunct="1"/>
            <a:r>
              <a:rPr lang="hu-HU" sz="2000" smtClean="0"/>
              <a:t>Mindenkinek egyforma szintű?</a:t>
            </a:r>
          </a:p>
          <a:p>
            <a:pPr eaLnBrk="1" hangingPunct="1"/>
            <a:r>
              <a:rPr lang="hu-HU" sz="2000" smtClean="0"/>
              <a:t>Mikor és hol szerezzük meg a megfelelő szintet a diplomához előírt nyelvtudáshoz?</a:t>
            </a:r>
          </a:p>
          <a:p>
            <a:pPr eaLnBrk="1" hangingPunct="1"/>
            <a:r>
              <a:rPr lang="hu-HU" sz="2000" smtClean="0"/>
              <a:t>Az általános nyelvtudáson kívül vállalja-e a felsőoktatás a tanult „szakmához” a nyelvtudás közvetítését (ingyen, pénzért, kötelezően, fakultatíve)?</a:t>
            </a:r>
          </a:p>
          <a:p>
            <a:pPr lvl="1" eaLnBrk="1" hangingPunct="1"/>
            <a:endParaRPr lang="hu-H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hu-HU" smtClean="0"/>
              <a:t>Mit tehet </a:t>
            </a:r>
          </a:p>
        </p:txBody>
      </p:sp>
      <p:sp>
        <p:nvSpPr>
          <p:cNvPr id="16387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hu-HU" smtClean="0"/>
              <a:t>„A kormányzat” ?</a:t>
            </a:r>
          </a:p>
          <a:p>
            <a:pPr eaLnBrk="1" hangingPunct="1"/>
            <a:endParaRPr lang="hu-HU" smtClean="0"/>
          </a:p>
          <a:p>
            <a:pPr eaLnBrk="1" hangingPunct="1"/>
            <a:endParaRPr lang="hu-HU" smtClean="0"/>
          </a:p>
          <a:p>
            <a:pPr eaLnBrk="1" hangingPunct="1"/>
            <a:r>
              <a:rPr lang="hu-HU" smtClean="0"/>
              <a:t>A hallgató(Az egyén)?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hu-HU" b="1" smtClean="0"/>
              <a:t>Javaslatok a „kormányzatnak”: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hu-HU" smtClean="0"/>
              <a:t>Vissza kell állítani a felsőoktatási intézményekben a lektorátusokat. </a:t>
            </a:r>
          </a:p>
          <a:p>
            <a:pPr eaLnBrk="1" hangingPunct="1"/>
            <a:endParaRPr lang="hu-HU" smtClean="0"/>
          </a:p>
          <a:p>
            <a:pPr lvl="1" eaLnBrk="1" hangingPunct="1"/>
            <a:r>
              <a:rPr lang="hu-HU" smtClean="0"/>
              <a:t>	Nyelvoktatási és nyelvvizsga 	problémákat mindig helyben kellene  	megoldani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smtClean="0"/>
              <a:t>Anyagi támogatás (részben)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hu-HU" sz="2100" smtClean="0"/>
              <a:t>A hiányzó általános nyelvtudásszínt eléréséhez a nyelvtanulás támogatása (120 órában, próbanyelvvizsgával zárulva)</a:t>
            </a:r>
          </a:p>
          <a:p>
            <a:pPr eaLnBrk="1" hangingPunct="1">
              <a:lnSpc>
                <a:spcPct val="90000"/>
              </a:lnSpc>
            </a:pPr>
            <a:endParaRPr lang="hu-HU" sz="2100" smtClean="0"/>
          </a:p>
          <a:p>
            <a:pPr eaLnBrk="1" hangingPunct="1">
              <a:lnSpc>
                <a:spcPct val="90000"/>
              </a:lnSpc>
            </a:pPr>
            <a:r>
              <a:rPr lang="hu-HU" sz="2100" smtClean="0"/>
              <a:t> </a:t>
            </a:r>
            <a:r>
              <a:rPr lang="hu-HU" sz="2400" smtClean="0"/>
              <a:t>A hallgatók nyelvi képzésének egy részét kötelezővé kellene tenni és azt ingyenesen biztosítani. Javaslatunk: két félévi kötelező, heti 2X2 óra ingyenes óra, illetve még két félévig heti 2X2 nyelvóra térítésesen, ebből egy félév szakmai nyelv.</a:t>
            </a:r>
            <a:endParaRPr lang="hu-HU" sz="21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hu-HU" smtClean="0"/>
              <a:t>Személyi feltételek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hu-HU" smtClean="0"/>
              <a:t>Meg kell tartani, fejleszteni kell az idegen nyelvi lektorok számát. Nagyon sok helyen ezek bérköltségét nem is a felsőoktatási intézményeknek kell biztosítani. Nyelvoktatás és vizsgáztatás területén nagyon nagy segítséget nyújthatnak.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hu-HU" smtClean="0"/>
              <a:t>A kimeneti követelmény felülvizsgálata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hu-HU" sz="2500" smtClean="0"/>
              <a:t>Vissza kellene állítani a kimeneti követelményként azt, hogy a hallgató egy nyelvvizsgát (szakmai anyagból) helyben tegyen le és ez elég legyen a végzéshez. Ha egy adott felsőoktatási intézmény ezen felül akarja, megszabhatja még egy, államilag elismert nyelvvizsga megszerzését. Ennek egyik nagy előnye, hogy helyben történik a felmérés, és itt is a bevételek helyben maradnak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sz="2800" smtClean="0"/>
              <a:t>Az egységes európai lektorátusi nyelvvizsga követelményhez való csatlakozás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hu-HU" smtClean="0"/>
              <a:t>A CERCLES vezetője, Johann Fischer (Gottingeni Egyen Nyelvi Intézetének Igazgatója) vezetésével egy egységes európai lektorátusi nyelvvizsga rendszeren dolgoznak. Amennyiben ez elfogadásra kerül, érdemesnek tartjuk ennek itteni bevezetését.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hu-HU" sz="3200" smtClean="0"/>
              <a:t>A nyelvoktatás jelenlegi helyzete a felsőoktatásban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hu-HU" smtClean="0"/>
              <a:t>Nincs szabályozva a rendszere</a:t>
            </a:r>
          </a:p>
          <a:p>
            <a:pPr eaLnBrk="1" hangingPunct="1">
              <a:lnSpc>
                <a:spcPct val="90000"/>
              </a:lnSpc>
            </a:pPr>
            <a:r>
              <a:rPr lang="hu-HU" smtClean="0"/>
              <a:t>Nincs mindenhol</a:t>
            </a:r>
          </a:p>
          <a:p>
            <a:pPr eaLnBrk="1" hangingPunct="1">
              <a:lnSpc>
                <a:spcPct val="90000"/>
              </a:lnSpc>
            </a:pPr>
            <a:r>
              <a:rPr lang="hu-HU" smtClean="0"/>
              <a:t>Ahol van  nem egységes alapon áll</a:t>
            </a:r>
          </a:p>
          <a:p>
            <a:pPr eaLnBrk="1" hangingPunct="1">
              <a:lnSpc>
                <a:spcPct val="90000"/>
              </a:lnSpc>
            </a:pPr>
            <a:r>
              <a:rPr lang="hu-HU" smtClean="0"/>
              <a:t>Idegen Nyelvi Lektorátusokat megszüntették – helyette intézetek</a:t>
            </a:r>
          </a:p>
          <a:p>
            <a:pPr eaLnBrk="1" hangingPunct="1">
              <a:lnSpc>
                <a:spcPct val="90000"/>
              </a:lnSpc>
            </a:pPr>
            <a:r>
              <a:rPr lang="hu-HU" smtClean="0"/>
              <a:t>Nehézkes a szervezés kari illetve a szakok szintjén</a:t>
            </a:r>
          </a:p>
          <a:p>
            <a:pPr eaLnBrk="1" hangingPunct="1">
              <a:lnSpc>
                <a:spcPct val="90000"/>
              </a:lnSpc>
            </a:pPr>
            <a:r>
              <a:rPr lang="hu-HU" smtClean="0"/>
              <a:t>Esetleg külső egység megbízás alapján tartja a nyelvórákat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hu-HU" smtClean="0"/>
              <a:t>A belső nyelvvizsga- az abszolutórium követelménye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hu-HU" sz="2500" smtClean="0"/>
              <a:t>Megfontolásra javasoljuk annak a visszaállítását, hogy a belső nyelvvizsga legyen az abszolutórium előfeltétele, ha pedig van külső nyelvvizsga követelmény, az pedig diploma kiállításáé legyen. Mostani szabályok lehetővé teszik, hogy egyes esetekben az abszolutórium után hét évre államvizsgázzon a hallgató, addig a megszerzett nyelvismeret nagy részét elfelejti. Ha meg kikerül a munkaerőpiacra, nem biztos, hogy van lehetősége a nyelvtanulásra.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hu-HU" smtClean="0"/>
              <a:t>Végzettség szerint differenciált nyelvvizsgakövetelmények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hu-HU" smtClean="0"/>
              <a:t>A gyakorlati szintű BA végzetséghez legyen elégséges az alapfokú C típusú nyelvvizsga</a:t>
            </a:r>
          </a:p>
          <a:p>
            <a:pPr eaLnBrk="1" hangingPunct="1"/>
            <a:r>
              <a:rPr lang="hu-HU" smtClean="0"/>
              <a:t>Elméleti szintű BA illetve egyetemi végzettséghez középfokú C típusú nyelvvizsga</a:t>
            </a:r>
          </a:p>
          <a:p>
            <a:pPr eaLnBrk="1" hangingPunct="1"/>
            <a:r>
              <a:rPr lang="hu-HU" smtClean="0"/>
              <a:t>Mindhárom szinten az abszolutórium feltétele a belső, lektorátusi nyelvvizsga letétele.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hu-HU" smtClean="0"/>
              <a:t>Javaslatok a hallgató(egyén) számára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hu-HU" smtClean="0"/>
          </a:p>
          <a:p>
            <a:pPr eaLnBrk="1" hangingPunct="1"/>
            <a:r>
              <a:rPr lang="hu-HU" smtClean="0"/>
              <a:t>A kötelező nyelvoktatás vállalása</a:t>
            </a:r>
          </a:p>
          <a:p>
            <a:pPr eaLnBrk="1" hangingPunct="1"/>
            <a:r>
              <a:rPr lang="hu-HU" smtClean="0"/>
              <a:t>Az egységes nyelvi követelmények elfogadása</a:t>
            </a:r>
          </a:p>
          <a:p>
            <a:pPr eaLnBrk="1" hangingPunct="1"/>
            <a:r>
              <a:rPr lang="hu-HU" smtClean="0"/>
              <a:t>(Méltányos) anyagi áldozat vállalása</a:t>
            </a:r>
          </a:p>
          <a:p>
            <a:pPr eaLnBrk="1" hangingPunct="1"/>
            <a:r>
              <a:rPr lang="hu-HU" smtClean="0"/>
              <a:t>A tanórán kívüli egyéni munka követelményének figyelembevétele</a:t>
            </a:r>
          </a:p>
          <a:p>
            <a:pPr eaLnBrk="1" hangingPunct="1"/>
            <a:endParaRPr lang="hu-H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hu-HU" smtClean="0"/>
          </a:p>
        </p:txBody>
      </p:sp>
      <p:sp>
        <p:nvSpPr>
          <p:cNvPr id="2560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hu-HU" sz="5400" smtClean="0">
                <a:latin typeface="Comic Sans MS" pitchFamily="66" charset="0"/>
              </a:rPr>
              <a:t>Köszönjük a figyelmet!</a:t>
            </a:r>
          </a:p>
          <a:p>
            <a:pPr algn="ctr" eaLnBrk="1" hangingPunct="1">
              <a:buFont typeface="Wingdings" pitchFamily="2" charset="2"/>
              <a:buNone/>
            </a:pPr>
            <a:endParaRPr lang="hu-HU" sz="5400" smtClean="0">
              <a:latin typeface="Comic Sans MS" pitchFamily="66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hu-HU" sz="3200" smtClean="0">
                <a:latin typeface="Comic Sans MS" pitchFamily="66" charset="0"/>
              </a:rPr>
              <a:t>Papp Andrea               Petőcz Jánosné</a:t>
            </a:r>
          </a:p>
          <a:p>
            <a:pPr eaLnBrk="1" hangingPunct="1">
              <a:buFont typeface="Wingdings" pitchFamily="2" charset="2"/>
              <a:buNone/>
            </a:pPr>
            <a:r>
              <a:rPr lang="hu-HU" sz="3200" smtClean="0">
                <a:latin typeface="Comic Sans MS" pitchFamily="66" charset="0"/>
              </a:rPr>
              <a:t>ELTE                            AVKF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smtClean="0"/>
              <a:t>Ahol megtartották a nyelvoktatást: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hu-HU" smtClean="0"/>
              <a:t>120 óra  (2 vagy 4 féléven keresztül)</a:t>
            </a:r>
          </a:p>
          <a:p>
            <a:pPr eaLnBrk="1" hangingPunct="1"/>
            <a:r>
              <a:rPr lang="hu-HU" smtClean="0"/>
              <a:t>Kreditponttal vagy anélkül</a:t>
            </a:r>
          </a:p>
          <a:p>
            <a:pPr lvl="1" eaLnBrk="1" hangingPunct="1"/>
            <a:r>
              <a:rPr lang="hu-HU" smtClean="0"/>
              <a:t>(AVKF (7 illetve 6 kredit)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smtClean="0"/>
              <a:t>A hallgatók heterogén nyelvtudása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hu-HU" smtClean="0"/>
              <a:t>   </a:t>
            </a:r>
            <a:r>
              <a:rPr lang="hu-HU" sz="2400" smtClean="0"/>
              <a:t>- Az utóbbi két- három évben emelkedik a nyelvvizsgával jelentkezők száma</a:t>
            </a:r>
          </a:p>
          <a:p>
            <a:pPr eaLnBrk="1" hangingPunct="1">
              <a:buFont typeface="Wingdings" pitchFamily="2" charset="2"/>
              <a:buNone/>
            </a:pPr>
            <a:r>
              <a:rPr lang="hu-HU" sz="2400" smtClean="0"/>
              <a:t>   - Ugyanakkor a felsőoktatásba bekerülő hallgatók nagy része nem rendelkezik olyan nyelvtudással, hogy teljesíteni tudja az egyetem/főiskola elvégzéséhez szükséges nyelvvizsga követelményt. (Ld.:statisztika)</a:t>
            </a:r>
          </a:p>
          <a:p>
            <a:pPr eaLnBrk="1" hangingPunct="1">
              <a:buFont typeface="Wingdings" pitchFamily="2" charset="2"/>
              <a:buNone/>
            </a:pPr>
            <a:r>
              <a:rPr lang="hu-HU" sz="2400" smtClean="0"/>
              <a:t>  - Ebből következik:A nyelvi csoportokban a nyelvtudás szintjeinek differenciáltsága</a:t>
            </a:r>
          </a:p>
          <a:p>
            <a:pPr eaLnBrk="1" hangingPunct="1">
              <a:buFont typeface="Wingdings" pitchFamily="2" charset="2"/>
              <a:buNone/>
            </a:pPr>
            <a:r>
              <a:rPr lang="hu-HU" sz="240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hu-HU" sz="3200" smtClean="0"/>
              <a:t>Az államilag elismert nyelvvizsga kérdése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hu-HU" smtClean="0"/>
              <a:t>Nem alkalmas a valódi nyelvtudás mérésére</a:t>
            </a:r>
          </a:p>
          <a:p>
            <a:pPr lvl="1" eaLnBrk="1" hangingPunct="1"/>
            <a:r>
              <a:rPr lang="hu-HU" smtClean="0"/>
              <a:t> felvételi pluszpontok miatt, a tanulók levizsgáznak a középiskolai tanulmányok során. Ezután többségük elhanyagolja az idegen nyelvi tanulmányokat, és úgy végzik el az egyetemeket/főiskolákat, hogy nincs használható idegen nyelvtudásuk.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hu-HU" smtClean="0"/>
              <a:t>Külföldi tanulmányok és a nyelvtudás igazolása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hu-HU" smtClean="0"/>
              <a:t>Az utóbbi időben többször előfordult, hogy azok a hallgatók, akik külföldre mentek tanulni, nem tudták elfogadtatni nyelvismeretük igazolására az itteni kétnyelvű nyelvvizsgát, mivel ott ilyen rendszer nincs, újra kellett vizsgázzanak az adott országban a külföldiek részére szervezett nyelvvizsgán.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hu-HU" sz="2800" smtClean="0"/>
              <a:t>Az igazolt nyelvvizsga nem egységes értelmezése az európai felsőoktatásban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hu-HU" smtClean="0"/>
              <a:t>Sok helyen, miután az európai egyetemek többségében van lektorátus, a küldő egyetem lektorátusának a nyelvvizsga igazolását kérik a tanulmányokhoz, ahol ez nem lehetséges, a pályázónak máshol kell vizsgáznia.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smtClean="0"/>
              <a:t>Egyéb problémák Magyarországon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hu-HU" smtClean="0"/>
              <a:t>Nagyon magasak a vizsgadíjak, nem állnak összhangban az elért nyelvismerettel. </a:t>
            </a:r>
          </a:p>
          <a:p>
            <a:pPr eaLnBrk="1" hangingPunct="1"/>
            <a:r>
              <a:rPr lang="hu-HU" smtClean="0"/>
              <a:t>Vannak nyelvek, amelyekből Magyarországon nem lehet vizsgázni, ez sokszor hátrány a felvételinél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hu-HU" smtClean="0"/>
              <a:t>Alapvető kérdés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hu-HU" smtClean="0"/>
              <a:t>Az európai oktatási és munkaerőpiacon nem nyelvvizsgában gondolkodnak, hanem nyelvismeretben </a:t>
            </a:r>
          </a:p>
          <a:p>
            <a:pPr eaLnBrk="1" hangingPunct="1"/>
            <a:endParaRPr lang="hu-H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oldas">
  <a:themeElements>
    <a:clrScheme name="Holdas 1">
      <a:dk1>
        <a:srgbClr val="000000"/>
      </a:dk1>
      <a:lt1>
        <a:srgbClr val="FFFFFF"/>
      </a:lt1>
      <a:dk2>
        <a:srgbClr val="006666"/>
      </a:dk2>
      <a:lt2>
        <a:srgbClr val="5F5F5F"/>
      </a:lt2>
      <a:accent1>
        <a:srgbClr val="33CCCC"/>
      </a:accent1>
      <a:accent2>
        <a:srgbClr val="99CCCC"/>
      </a:accent2>
      <a:accent3>
        <a:srgbClr val="FFFFFF"/>
      </a:accent3>
      <a:accent4>
        <a:srgbClr val="000000"/>
      </a:accent4>
      <a:accent5>
        <a:srgbClr val="ADE2E2"/>
      </a:accent5>
      <a:accent6>
        <a:srgbClr val="8AB9B9"/>
      </a:accent6>
      <a:hlink>
        <a:srgbClr val="006666"/>
      </a:hlink>
      <a:folHlink>
        <a:srgbClr val="B2B2B2"/>
      </a:folHlink>
    </a:clrScheme>
    <a:fontScheme name="Holdas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Holdas 1">
        <a:dk1>
          <a:srgbClr val="000000"/>
        </a:dk1>
        <a:lt1>
          <a:srgbClr val="FFFFFF"/>
        </a:lt1>
        <a:dk2>
          <a:srgbClr val="006666"/>
        </a:dk2>
        <a:lt2>
          <a:srgbClr val="5F5F5F"/>
        </a:lt2>
        <a:accent1>
          <a:srgbClr val="33CCCC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A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oldas 2">
        <a:dk1>
          <a:srgbClr val="000000"/>
        </a:dk1>
        <a:lt1>
          <a:srgbClr val="FFFFFF"/>
        </a:lt1>
        <a:dk2>
          <a:srgbClr val="333366"/>
        </a:dk2>
        <a:lt2>
          <a:srgbClr val="5F5F5F"/>
        </a:lt2>
        <a:accent1>
          <a:srgbClr val="CC99FF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E2CAFF"/>
        </a:accent5>
        <a:accent6>
          <a:srgbClr val="8AB9B9"/>
        </a:accent6>
        <a:hlink>
          <a:srgbClr val="666699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oldas 3">
        <a:dk1>
          <a:srgbClr val="000000"/>
        </a:dk1>
        <a:lt1>
          <a:srgbClr val="FFFFFF"/>
        </a:lt1>
        <a:dk2>
          <a:srgbClr val="0000CC"/>
        </a:dk2>
        <a:lt2>
          <a:srgbClr val="434343"/>
        </a:lt2>
        <a:accent1>
          <a:srgbClr val="99CC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E7B900"/>
        </a:accent6>
        <a:hlink>
          <a:srgbClr val="FF00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oldas 4">
        <a:dk1>
          <a:srgbClr val="000000"/>
        </a:dk1>
        <a:lt1>
          <a:srgbClr val="64AAAE"/>
        </a:lt1>
        <a:dk2>
          <a:srgbClr val="FFFFCC"/>
        </a:dk2>
        <a:lt2>
          <a:srgbClr val="5F5F5F"/>
        </a:lt2>
        <a:accent1>
          <a:srgbClr val="B4B1DB"/>
        </a:accent1>
        <a:accent2>
          <a:srgbClr val="61C1D7"/>
        </a:accent2>
        <a:accent3>
          <a:srgbClr val="B8D2D3"/>
        </a:accent3>
        <a:accent4>
          <a:srgbClr val="000000"/>
        </a:accent4>
        <a:accent5>
          <a:srgbClr val="D6D5EA"/>
        </a:accent5>
        <a:accent6>
          <a:srgbClr val="57AFC3"/>
        </a:accent6>
        <a:hlink>
          <a:srgbClr val="257177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oldas 5">
        <a:dk1>
          <a:srgbClr val="5F5F5F"/>
        </a:dk1>
        <a:lt1>
          <a:srgbClr val="F8F8F8"/>
        </a:lt1>
        <a:dk2>
          <a:srgbClr val="2A285A"/>
        </a:dk2>
        <a:lt2>
          <a:srgbClr val="FFFFFF"/>
        </a:lt2>
        <a:accent1>
          <a:srgbClr val="999966"/>
        </a:accent1>
        <a:accent2>
          <a:srgbClr val="8C8B9D"/>
        </a:accent2>
        <a:accent3>
          <a:srgbClr val="ACACB5"/>
        </a:accent3>
        <a:accent4>
          <a:srgbClr val="D4D4D4"/>
        </a:accent4>
        <a:accent5>
          <a:srgbClr val="CACAB8"/>
        </a:accent5>
        <a:accent6>
          <a:srgbClr val="7E7D8E"/>
        </a:accent6>
        <a:hlink>
          <a:srgbClr val="465174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oldas 6">
        <a:dk1>
          <a:srgbClr val="434343"/>
        </a:dk1>
        <a:lt1>
          <a:srgbClr val="FFFFFF"/>
        </a:lt1>
        <a:dk2>
          <a:srgbClr val="360404"/>
        </a:dk2>
        <a:lt2>
          <a:srgbClr val="FFFFFF"/>
        </a:lt2>
        <a:accent1>
          <a:srgbClr val="669900"/>
        </a:accent1>
        <a:accent2>
          <a:srgbClr val="CC6600"/>
        </a:accent2>
        <a:accent3>
          <a:srgbClr val="AEAAAA"/>
        </a:accent3>
        <a:accent4>
          <a:srgbClr val="DADADA"/>
        </a:accent4>
        <a:accent5>
          <a:srgbClr val="B8CAAA"/>
        </a:accent5>
        <a:accent6>
          <a:srgbClr val="B95C00"/>
        </a:accent6>
        <a:hlink>
          <a:srgbClr val="CC33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oldas 7">
        <a:dk1>
          <a:srgbClr val="434343"/>
        </a:dk1>
        <a:lt1>
          <a:srgbClr val="FFFFFF"/>
        </a:lt1>
        <a:dk2>
          <a:srgbClr val="000000"/>
        </a:dk2>
        <a:lt2>
          <a:srgbClr val="8285FE"/>
        </a:lt2>
        <a:accent1>
          <a:srgbClr val="669900"/>
        </a:accent1>
        <a:accent2>
          <a:srgbClr val="9900FF"/>
        </a:accent2>
        <a:accent3>
          <a:srgbClr val="AAAAAA"/>
        </a:accent3>
        <a:accent4>
          <a:srgbClr val="DADADA"/>
        </a:accent4>
        <a:accent5>
          <a:srgbClr val="B8CAAA"/>
        </a:accent5>
        <a:accent6>
          <a:srgbClr val="8A00E7"/>
        </a:accent6>
        <a:hlink>
          <a:srgbClr val="6600CC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oldas 8">
        <a:dk1>
          <a:srgbClr val="434343"/>
        </a:dk1>
        <a:lt1>
          <a:srgbClr val="FFFFFF"/>
        </a:lt1>
        <a:dk2>
          <a:srgbClr val="000000"/>
        </a:dk2>
        <a:lt2>
          <a:srgbClr val="0066FF"/>
        </a:lt2>
        <a:accent1>
          <a:srgbClr val="339966"/>
        </a:accent1>
        <a:accent2>
          <a:srgbClr val="FFCC00"/>
        </a:accent2>
        <a:accent3>
          <a:srgbClr val="AAAAAA"/>
        </a:accent3>
        <a:accent4>
          <a:srgbClr val="DADADA"/>
        </a:accent4>
        <a:accent5>
          <a:srgbClr val="ADCAB8"/>
        </a:accent5>
        <a:accent6>
          <a:srgbClr val="E7B900"/>
        </a:accent6>
        <a:hlink>
          <a:srgbClr val="CC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oldas 9">
        <a:dk1>
          <a:srgbClr val="333300"/>
        </a:dk1>
        <a:lt1>
          <a:srgbClr val="FFFFFF"/>
        </a:lt1>
        <a:dk2>
          <a:srgbClr val="669900"/>
        </a:dk2>
        <a:lt2>
          <a:srgbClr val="FFFFCC"/>
        </a:lt2>
        <a:accent1>
          <a:srgbClr val="CCCC00"/>
        </a:accent1>
        <a:accent2>
          <a:srgbClr val="99CC00"/>
        </a:accent2>
        <a:accent3>
          <a:srgbClr val="B8CAAA"/>
        </a:accent3>
        <a:accent4>
          <a:srgbClr val="DADADA"/>
        </a:accent4>
        <a:accent5>
          <a:srgbClr val="E2E2AA"/>
        </a:accent5>
        <a:accent6>
          <a:srgbClr val="8AB900"/>
        </a:accent6>
        <a:hlink>
          <a:srgbClr val="336600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oldas 10">
        <a:dk1>
          <a:srgbClr val="333333"/>
        </a:dk1>
        <a:lt1>
          <a:srgbClr val="FFFFCC"/>
        </a:lt1>
        <a:dk2>
          <a:srgbClr val="660000"/>
        </a:dk2>
        <a:lt2>
          <a:srgbClr val="CCCCCC"/>
        </a:lt2>
        <a:accent1>
          <a:srgbClr val="FF6600"/>
        </a:accent1>
        <a:accent2>
          <a:srgbClr val="CC3300"/>
        </a:accent2>
        <a:accent3>
          <a:srgbClr val="B8AAAA"/>
        </a:accent3>
        <a:accent4>
          <a:srgbClr val="DADAAE"/>
        </a:accent4>
        <a:accent5>
          <a:srgbClr val="FFB8AA"/>
        </a:accent5>
        <a:accent6>
          <a:srgbClr val="B92D00"/>
        </a:accent6>
        <a:hlink>
          <a:srgbClr val="9900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Eclipse</Template>
  <TotalTime>205</TotalTime>
  <Words>896</Words>
  <Application>Microsoft Office PowerPoint</Application>
  <PresentationFormat>Diavetítés a képernyőre (4:3 oldalarány)</PresentationFormat>
  <Paragraphs>88</Paragraphs>
  <Slides>23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5</vt:i4>
      </vt:variant>
      <vt:variant>
        <vt:lpstr>Téma</vt:lpstr>
      </vt:variant>
      <vt:variant>
        <vt:i4>1</vt:i4>
      </vt:variant>
      <vt:variant>
        <vt:lpstr>Diacímek</vt:lpstr>
      </vt:variant>
      <vt:variant>
        <vt:i4>23</vt:i4>
      </vt:variant>
    </vt:vector>
  </HeadingPairs>
  <TitlesOfParts>
    <vt:vector size="29" baseType="lpstr">
      <vt:lpstr>Verdana</vt:lpstr>
      <vt:lpstr>Arial</vt:lpstr>
      <vt:lpstr>Wingdings</vt:lpstr>
      <vt:lpstr>Calibri</vt:lpstr>
      <vt:lpstr>Comic Sans MS</vt:lpstr>
      <vt:lpstr>Holdas</vt:lpstr>
      <vt:lpstr>NYELVOKTATÁS A FELSŐOKTATÁSBAN</vt:lpstr>
      <vt:lpstr>A nyelvoktatás jelenlegi helyzete a felsőoktatásban</vt:lpstr>
      <vt:lpstr>Ahol megtartották a nyelvoktatást:</vt:lpstr>
      <vt:lpstr>A hallgatók heterogén nyelvtudása</vt:lpstr>
      <vt:lpstr>Az államilag elismert nyelvvizsga kérdése</vt:lpstr>
      <vt:lpstr>Külföldi tanulmányok és a nyelvtudás igazolása</vt:lpstr>
      <vt:lpstr>Az igazolt nyelvvizsga nem egységes értelmezése az európai felsőoktatásban</vt:lpstr>
      <vt:lpstr>Egyéb problémák Magyarországon</vt:lpstr>
      <vt:lpstr>Alapvető kérdés</vt:lpstr>
      <vt:lpstr>Nemzetközi háttér</vt:lpstr>
      <vt:lpstr>. Néhány ezek közül </vt:lpstr>
      <vt:lpstr>A hallgatók alapvető problémája</vt:lpstr>
      <vt:lpstr>Kérdések:</vt:lpstr>
      <vt:lpstr>Mit tehet </vt:lpstr>
      <vt:lpstr>Javaslatok a „kormányzatnak”:</vt:lpstr>
      <vt:lpstr>Anyagi támogatás (részben)</vt:lpstr>
      <vt:lpstr>Személyi feltételek</vt:lpstr>
      <vt:lpstr>A kimeneti követelmény felülvizsgálata</vt:lpstr>
      <vt:lpstr>Az egységes európai lektorátusi nyelvvizsga követelményhez való csatlakozás</vt:lpstr>
      <vt:lpstr>A belső nyelvvizsga- az abszolutórium követelménye</vt:lpstr>
      <vt:lpstr>Végzettség szerint differenciált nyelvvizsgakövetelmények</vt:lpstr>
      <vt:lpstr>Javaslatok a hallgató(egyén) számára</vt:lpstr>
      <vt:lpstr>23. dia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NYELVVIZSGA KÖVETELMÉNY A DIPLOMÁHOZ</dc:title>
  <dc:creator>Petőcz Jánosné dr</dc:creator>
  <cp:lastModifiedBy>Pentelenyi Pal</cp:lastModifiedBy>
  <cp:revision>17</cp:revision>
  <dcterms:created xsi:type="dcterms:W3CDTF">2010-11-19T14:06:47Z</dcterms:created>
  <dcterms:modified xsi:type="dcterms:W3CDTF">2010-12-06T20:25:27Z</dcterms:modified>
</cp:coreProperties>
</file>